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  <p:bold r:id="rId14"/>
      <p:italic r:id="rId15"/>
    </p:embeddedFont>
    <p:embeddedFont>
      <p:font typeface="Roboto Medium" panose="020000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EE2572-D2A3-47FF-951B-375FA7A6F5C6}" v="2" dt="2026-02-26T10:07:54.2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BANSHA MISHRA" userId="a3ba758160be61ab" providerId="LiveId" clId="{545739DE-FFB5-485A-85CB-ACCE6FBA5B17}"/>
    <pc:docChg chg="undo custSel addSld delSld modSld sldOrd">
      <pc:chgData name="SIBANSHA MISHRA" userId="a3ba758160be61ab" providerId="LiveId" clId="{545739DE-FFB5-485A-85CB-ACCE6FBA5B17}" dt="2026-02-26T15:49:01.026" v="30" actId="2696"/>
      <pc:docMkLst>
        <pc:docMk/>
      </pc:docMkLst>
      <pc:sldChg chg="del">
        <pc:chgData name="SIBANSHA MISHRA" userId="a3ba758160be61ab" providerId="LiveId" clId="{545739DE-FFB5-485A-85CB-ACCE6FBA5B17}" dt="2026-02-26T10:07:51.552" v="3" actId="2696"/>
        <pc:sldMkLst>
          <pc:docMk/>
          <pc:sldMk cId="0" sldId="263"/>
        </pc:sldMkLst>
      </pc:sldChg>
      <pc:sldChg chg="addSp modSp add del mod ord">
        <pc:chgData name="SIBANSHA MISHRA" userId="a3ba758160be61ab" providerId="LiveId" clId="{545739DE-FFB5-485A-85CB-ACCE6FBA5B17}" dt="2026-02-26T15:49:01.026" v="30" actId="2696"/>
        <pc:sldMkLst>
          <pc:docMk/>
          <pc:sldMk cId="0" sldId="266"/>
        </pc:sldMkLst>
        <pc:picChg chg="mod">
          <ac:chgData name="SIBANSHA MISHRA" userId="a3ba758160be61ab" providerId="LiveId" clId="{545739DE-FFB5-485A-85CB-ACCE6FBA5B17}" dt="2026-02-26T10:08:12.152" v="13" actId="14100"/>
          <ac:picMkLst>
            <pc:docMk/>
            <pc:sldMk cId="0" sldId="266"/>
            <ac:picMk id="4" creationId="{00000000-0000-0000-0000-000000000000}"/>
          </ac:picMkLst>
        </pc:picChg>
        <pc:picChg chg="add mod">
          <ac:chgData name="SIBANSHA MISHRA" userId="a3ba758160be61ab" providerId="LiveId" clId="{545739DE-FFB5-485A-85CB-ACCE6FBA5B17}" dt="2026-02-26T10:07:54.282" v="4"/>
          <ac:picMkLst>
            <pc:docMk/>
            <pc:sldMk cId="0" sldId="266"/>
            <ac:picMk id="13" creationId="{FD9C1DD9-177A-1392-56FE-B340EF7EEB68}"/>
          </ac:picMkLst>
        </pc:picChg>
        <pc:picChg chg="add mod">
          <ac:chgData name="SIBANSHA MISHRA" userId="a3ba758160be61ab" providerId="LiveId" clId="{545739DE-FFB5-485A-85CB-ACCE6FBA5B17}" dt="2026-02-26T10:08:50.125" v="21" actId="14100"/>
          <ac:picMkLst>
            <pc:docMk/>
            <pc:sldMk cId="0" sldId="266"/>
            <ac:picMk id="15" creationId="{D4C2DDD6-D027-403A-1AD0-841BCA52B309}"/>
          </ac:picMkLst>
        </pc:picChg>
        <pc:picChg chg="add mod">
          <ac:chgData name="SIBANSHA MISHRA" userId="a3ba758160be61ab" providerId="LiveId" clId="{545739DE-FFB5-485A-85CB-ACCE6FBA5B17}" dt="2026-02-26T10:09:13.592" v="26" actId="1076"/>
          <ac:picMkLst>
            <pc:docMk/>
            <pc:sldMk cId="0" sldId="266"/>
            <ac:picMk id="17" creationId="{87FACED4-9E8F-4B71-3DB4-309D5DA68B9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8106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svg"/><Relationship Id="rId11" Type="http://schemas.openxmlformats.org/officeDocument/2006/relationships/image" Target="../media/image4.pn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13" Type="http://schemas.openxmlformats.org/officeDocument/2006/relationships/image" Target="../media/image4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sv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5.png"/><Relationship Id="rId11" Type="http://schemas.openxmlformats.org/officeDocument/2006/relationships/image" Target="../media/image40.svg"/><Relationship Id="rId5" Type="http://schemas.openxmlformats.org/officeDocument/2006/relationships/image" Target="../media/image34.svg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3150394"/>
            <a:ext cx="4534019" cy="426244"/>
          </a:xfrm>
          <a:prstGeom prst="roundRect">
            <a:avLst>
              <a:gd name="adj" fmla="val 17880"/>
            </a:avLst>
          </a:prstGeom>
          <a:solidFill>
            <a:srgbClr val="0F163E"/>
          </a:solidFill>
          <a:ln/>
        </p:spPr>
      </p:sp>
      <p:sp>
        <p:nvSpPr>
          <p:cNvPr id="4" name="Text 1"/>
          <p:cNvSpPr/>
          <p:nvPr/>
        </p:nvSpPr>
        <p:spPr>
          <a:xfrm>
            <a:off x="6416278" y="3218378"/>
            <a:ext cx="42618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INTELLIGENT STUDENT CODE ANALYSIS PLATFORM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80190" y="3667363"/>
            <a:ext cx="62494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AI-Driven Code Reviewer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6280190" y="471630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Revolutionizing Programming Education with Artificial Intelligence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6D53B-CA66-E8F3-469F-3C8927457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9563" y="7634264"/>
            <a:ext cx="1781424" cy="59533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143" y="1188006"/>
            <a:ext cx="1268373" cy="277535"/>
          </a:xfrm>
          <a:prstGeom prst="roundRect">
            <a:avLst>
              <a:gd name="adj" fmla="val 19759"/>
            </a:avLst>
          </a:prstGeom>
          <a:solidFill>
            <a:srgbClr val="0F163E"/>
          </a:solidFill>
          <a:ln/>
        </p:spPr>
      </p:sp>
      <p:sp>
        <p:nvSpPr>
          <p:cNvPr id="4" name="Text 1"/>
          <p:cNvSpPr/>
          <p:nvPr/>
        </p:nvSpPr>
        <p:spPr>
          <a:xfrm>
            <a:off x="669012" y="1236940"/>
            <a:ext cx="1072634" cy="179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ROAD AHEAD</a:t>
            </a:r>
            <a:endParaRPr lang="en-US" sz="1000" dirty="0"/>
          </a:p>
        </p:txBody>
      </p:sp>
      <p:sp>
        <p:nvSpPr>
          <p:cNvPr id="5" name="Text 2"/>
          <p:cNvSpPr/>
          <p:nvPr/>
        </p:nvSpPr>
        <p:spPr>
          <a:xfrm>
            <a:off x="571143" y="1512451"/>
            <a:ext cx="5474494" cy="509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Vision, Impact &amp; Future Scope</a:t>
            </a:r>
            <a:endParaRPr lang="en-US" sz="3200" dirty="0"/>
          </a:p>
        </p:txBody>
      </p:sp>
      <p:sp>
        <p:nvSpPr>
          <p:cNvPr id="6" name="Shape 3"/>
          <p:cNvSpPr/>
          <p:nvPr/>
        </p:nvSpPr>
        <p:spPr>
          <a:xfrm>
            <a:off x="571143" y="2198489"/>
            <a:ext cx="8001714" cy="891183"/>
          </a:xfrm>
          <a:prstGeom prst="roundRect">
            <a:avLst>
              <a:gd name="adj" fmla="val 769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41878" y="2369225"/>
            <a:ext cx="2512695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🌍</a:t>
            </a:r>
            <a:r>
              <a:rPr lang="en-US" sz="1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Multi-Language Support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1878" y="2694503"/>
            <a:ext cx="7660243" cy="224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Expand beyond Python to Java, C++, JavaScript, and more.</a:t>
            </a:r>
            <a:endParaRPr lang="en-US" sz="1250" dirty="0"/>
          </a:p>
        </p:txBody>
      </p:sp>
      <p:sp>
        <p:nvSpPr>
          <p:cNvPr id="9" name="Shape 6"/>
          <p:cNvSpPr/>
          <p:nvPr/>
        </p:nvSpPr>
        <p:spPr>
          <a:xfrm>
            <a:off x="571143" y="3207068"/>
            <a:ext cx="8001714" cy="891183"/>
          </a:xfrm>
          <a:prstGeom prst="roundRect">
            <a:avLst>
              <a:gd name="adj" fmla="val 769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41878" y="3377803"/>
            <a:ext cx="2040017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🎙</a:t>
            </a:r>
            <a:r>
              <a:rPr lang="en-US" sz="1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Voice Feedback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41878" y="3703082"/>
            <a:ext cx="7660243" cy="224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Audio-driven explanations for accessibility and deeper learning.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571143" y="4215646"/>
            <a:ext cx="8001714" cy="891183"/>
          </a:xfrm>
          <a:prstGeom prst="roundRect">
            <a:avLst>
              <a:gd name="adj" fmla="val 769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41878" y="4386382"/>
            <a:ext cx="2099429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📊</a:t>
            </a:r>
            <a:r>
              <a:rPr lang="en-US" sz="1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Advanced Analytics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41878" y="4711660"/>
            <a:ext cx="7660243" cy="224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Institution-wide dashboards tracking student progress over time.</a:t>
            </a:r>
            <a:endParaRPr lang="en-US" sz="1250" dirty="0"/>
          </a:p>
        </p:txBody>
      </p:sp>
      <p:sp>
        <p:nvSpPr>
          <p:cNvPr id="15" name="Shape 12"/>
          <p:cNvSpPr/>
          <p:nvPr/>
        </p:nvSpPr>
        <p:spPr>
          <a:xfrm>
            <a:off x="571143" y="5224224"/>
            <a:ext cx="8001714" cy="891183"/>
          </a:xfrm>
          <a:prstGeom prst="roundRect">
            <a:avLst>
              <a:gd name="adj" fmla="val 769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41878" y="5394960"/>
            <a:ext cx="2040017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🔌</a:t>
            </a:r>
            <a:r>
              <a:rPr lang="en-US" sz="1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IDE Integrations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41878" y="5720239"/>
            <a:ext cx="7660243" cy="224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Native plugins for VS Code, JetBrains, and GitHub Classroom.</a:t>
            </a:r>
            <a:endParaRPr lang="en-US" sz="1250" dirty="0"/>
          </a:p>
        </p:txBody>
      </p:sp>
      <p:sp>
        <p:nvSpPr>
          <p:cNvPr id="18" name="Shape 15"/>
          <p:cNvSpPr/>
          <p:nvPr/>
        </p:nvSpPr>
        <p:spPr>
          <a:xfrm>
            <a:off x="571143" y="6247448"/>
            <a:ext cx="8001714" cy="794147"/>
          </a:xfrm>
          <a:prstGeom prst="roundRect">
            <a:avLst>
              <a:gd name="adj" fmla="val 8632"/>
            </a:avLst>
          </a:prstGeom>
          <a:solidFill>
            <a:srgbClr val="0F163E"/>
          </a:solidFill>
          <a:ln/>
        </p:spPr>
      </p:sp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258" y="6476167"/>
            <a:ext cx="203954" cy="163116"/>
          </a:xfrm>
          <a:prstGeom prst="rect">
            <a:avLst/>
          </a:prstGeom>
        </p:spPr>
      </p:pic>
      <p:sp>
        <p:nvSpPr>
          <p:cNvPr id="20" name="Text 16"/>
          <p:cNvSpPr/>
          <p:nvPr/>
        </p:nvSpPr>
        <p:spPr>
          <a:xfrm>
            <a:off x="1101328" y="6405563"/>
            <a:ext cx="7308413" cy="448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AI-Driven Code Reviewer is not just a tool — it is the foundation of the next generation of programming education.</a:t>
            </a: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Built for scale. Designed for impact. Ready for the world.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2243971"/>
            <a:ext cx="1262420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5A6ED8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423898" y="2319576"/>
            <a:ext cx="97500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VISION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80190" y="277618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Future of Code Education Starts Here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6280190" y="453390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are building an AI-powered automated code review system that analyzes student submissions and delivers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instant, intelligent, and actionable feedback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at scale. No delays. No inconsistency. Just pure intelligence.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7ADE11-D007-3FBE-980C-26FF0023A8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0038" y="7548539"/>
            <a:ext cx="1781424" cy="59533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1654"/>
            <a:ext cx="57096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Problem We Solve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1406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Manual code review is broken. Instructors are overwhelmed, feedback is delayed, and quality is inconsistent. The system does not scale.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2995017"/>
            <a:ext cx="1614011" cy="80795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894892" y="328683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5088255" y="3221831"/>
            <a:ext cx="20304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❌</a:t>
            </a: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Not Scalable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4918115" y="3816072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859649"/>
            <a:ext cx="3228022" cy="80795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06431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5895261" y="4086463"/>
            <a:ext cx="27260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⏱</a:t>
            </a: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Delayed Feedback</a:t>
            </a: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724281"/>
            <a:ext cx="4842034" cy="80795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894892" y="49289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9"/>
          <p:cNvSpPr/>
          <p:nvPr/>
        </p:nvSpPr>
        <p:spPr>
          <a:xfrm>
            <a:off x="6702266" y="4951095"/>
            <a:ext cx="33757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📉</a:t>
            </a: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Inconsistent Evaluation</a:t>
            </a:r>
            <a:endParaRPr lang="en-US" sz="2200" dirty="0"/>
          </a:p>
        </p:txBody>
      </p:sp>
      <p:sp>
        <p:nvSpPr>
          <p:cNvPr id="15" name="Shape 10"/>
          <p:cNvSpPr/>
          <p:nvPr/>
        </p:nvSpPr>
        <p:spPr>
          <a:xfrm>
            <a:off x="6532126" y="5545336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5588913"/>
            <a:ext cx="6456164" cy="80795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3894773" y="579358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2"/>
          <p:cNvSpPr/>
          <p:nvPr/>
        </p:nvSpPr>
        <p:spPr>
          <a:xfrm>
            <a:off x="7509272" y="5815727"/>
            <a:ext cx="37010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🕒</a:t>
            </a: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Time-Consuming Process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93790" y="665202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layer represents a compounding failure in traditional code review — from wasted time at the base to total lack of scalability at the top.</a:t>
            </a: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BFE63D6-28DC-DDA7-4E25-C55FD1447A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30038" y="7562124"/>
            <a:ext cx="1781424" cy="5953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27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Who We Serve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851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platform is purpose-built for every stakeholder in the programming education ecosystem.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03163"/>
            <a:ext cx="1341120" cy="134112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5027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Students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518190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Instant, personalized feedback accelerates learning and builds confidence.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3403163"/>
            <a:ext cx="1341120" cy="134112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125278" y="5027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Universities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4125278" y="5518190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 grading pipelines and maintain consistent evaluation standards.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3403163"/>
            <a:ext cx="1341120" cy="134112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56884" y="5027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Instructors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56884" y="5518190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Dramatically reduce manual workload — focus on teaching, not grading.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3403163"/>
            <a:ext cx="1341120" cy="134112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788491" y="5027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EdTech Platforms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788491" y="5518190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Embed AI-powered review into any coding platform at unlimited scale.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DF5B9AF-6079-9F1D-7FC6-A0070152F2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30038" y="7548539"/>
            <a:ext cx="1781424" cy="59533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0207"/>
            <a:ext cx="58154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Our Intelligent Solution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6261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unified platform that combines </a:t>
            </a:r>
            <a:r>
              <a:rPr lang="en-US" sz="1750" b="1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AST parsing precision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with </a:t>
            </a:r>
            <a:r>
              <a:rPr lang="en-US" sz="1750" b="1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GPT-level intelligence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deliver real-time, automated, and deeply insightful code reviews.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3570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307800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A6ED8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3265051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39852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Instant AI Review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47567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Sub-2-second feedback on every submission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548" y="2843570"/>
            <a:ext cx="6408063" cy="2229445"/>
          </a:xfrm>
          <a:prstGeom prst="roundRect">
            <a:avLst>
              <a:gd name="adj" fmla="val 427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662982" y="307800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A6ED8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50148" y="3265051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62982" y="39852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Automated Feedback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7662982" y="447567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Intelligent reports generated without human intervention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793790" y="5299829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1028224" y="553426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A6ED8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5390" y="5721310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028224" y="64415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Infinite Scale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1028224" y="693193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Supports thousands of concurrent submissions</a:t>
            </a:r>
            <a:endParaRPr lang="en-US" sz="1750" dirty="0"/>
          </a:p>
        </p:txBody>
      </p:sp>
      <p:sp>
        <p:nvSpPr>
          <p:cNvPr id="19" name="Shape 14"/>
          <p:cNvSpPr/>
          <p:nvPr/>
        </p:nvSpPr>
        <p:spPr>
          <a:xfrm>
            <a:off x="7428548" y="5299829"/>
            <a:ext cx="6408063" cy="2229445"/>
          </a:xfrm>
          <a:prstGeom prst="roundRect">
            <a:avLst>
              <a:gd name="adj" fmla="val 427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7662982" y="553426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A6ED8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50148" y="5721310"/>
            <a:ext cx="306110" cy="30611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62982" y="64415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Deep Intelligence</a:t>
            </a:r>
            <a:endParaRPr lang="en-US" sz="2200" dirty="0"/>
          </a:p>
        </p:txBody>
      </p:sp>
      <p:sp>
        <p:nvSpPr>
          <p:cNvPr id="23" name="Text 17"/>
          <p:cNvSpPr/>
          <p:nvPr/>
        </p:nvSpPr>
        <p:spPr>
          <a:xfrm>
            <a:off x="7662982" y="693193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Semantic, structural, and stylistic analysis in one pass</a:t>
            </a:r>
            <a:endParaRPr lang="en-US" sz="175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0613C90-0235-3F22-7290-4F8C5A125FC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848976" y="7756088"/>
            <a:ext cx="1781424" cy="4449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74884" y="624483"/>
            <a:ext cx="5676305" cy="574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Modules &amp; Deliverables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974884" y="1496497"/>
            <a:ext cx="12680513" cy="1102638"/>
          </a:xfrm>
          <a:prstGeom prst="roundRect">
            <a:avLst>
              <a:gd name="adj" fmla="val 7000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97744" y="1519357"/>
            <a:ext cx="735092" cy="1056918"/>
          </a:xfrm>
          <a:prstGeom prst="roundRect">
            <a:avLst>
              <a:gd name="adj" fmla="val 6768"/>
            </a:avLst>
          </a:prstGeom>
          <a:solidFill>
            <a:srgbClr val="182567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3605" y="1909882"/>
            <a:ext cx="275630" cy="27563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881664" y="1703070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Error Detection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881664" y="2079427"/>
            <a:ext cx="11567160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Identifies syntax, logic, and runtime errors with high precision using AST traversal.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974884" y="2747963"/>
            <a:ext cx="12680513" cy="1102638"/>
          </a:xfrm>
          <a:prstGeom prst="roundRect">
            <a:avLst>
              <a:gd name="adj" fmla="val 7000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997744" y="2770823"/>
            <a:ext cx="735092" cy="1056918"/>
          </a:xfrm>
          <a:prstGeom prst="roundRect">
            <a:avLst>
              <a:gd name="adj" fmla="val 6768"/>
            </a:avLst>
          </a:prstGeom>
          <a:solidFill>
            <a:srgbClr val="182567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23605" y="3161348"/>
            <a:ext cx="275630" cy="27563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881664" y="2954536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Style Compliance</a:t>
            </a:r>
            <a:endParaRPr lang="en-US" sz="1800" dirty="0"/>
          </a:p>
        </p:txBody>
      </p:sp>
      <p:sp>
        <p:nvSpPr>
          <p:cNvPr id="12" name="Text 8"/>
          <p:cNvSpPr/>
          <p:nvPr/>
        </p:nvSpPr>
        <p:spPr>
          <a:xfrm>
            <a:off x="1881664" y="3330893"/>
            <a:ext cx="11567160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Enforces PEP8 and industry coding standards automatically on every submission.</a:t>
            </a:r>
            <a:endParaRPr lang="en-US" sz="1400" dirty="0"/>
          </a:p>
        </p:txBody>
      </p:sp>
      <p:sp>
        <p:nvSpPr>
          <p:cNvPr id="13" name="Shape 9"/>
          <p:cNvSpPr/>
          <p:nvPr/>
        </p:nvSpPr>
        <p:spPr>
          <a:xfrm>
            <a:off x="974884" y="3999428"/>
            <a:ext cx="12680513" cy="1102638"/>
          </a:xfrm>
          <a:prstGeom prst="roundRect">
            <a:avLst>
              <a:gd name="adj" fmla="val 7000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97744" y="4022288"/>
            <a:ext cx="735092" cy="1056918"/>
          </a:xfrm>
          <a:prstGeom prst="roundRect">
            <a:avLst>
              <a:gd name="adj" fmla="val 6768"/>
            </a:avLst>
          </a:prstGeom>
          <a:solidFill>
            <a:srgbClr val="182567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23605" y="4412813"/>
            <a:ext cx="275630" cy="27563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881664" y="4206002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Optimization Engine</a:t>
            </a:r>
            <a:endParaRPr lang="en-US" sz="1800" dirty="0"/>
          </a:p>
        </p:txBody>
      </p:sp>
      <p:sp>
        <p:nvSpPr>
          <p:cNvPr id="17" name="Text 12"/>
          <p:cNvSpPr/>
          <p:nvPr/>
        </p:nvSpPr>
        <p:spPr>
          <a:xfrm>
            <a:off x="1881664" y="4582358"/>
            <a:ext cx="11567160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Surfaces performance bottlenecks and suggests efficiency improvements.</a:t>
            </a:r>
            <a:endParaRPr lang="en-US" sz="1400" dirty="0"/>
          </a:p>
        </p:txBody>
      </p:sp>
      <p:sp>
        <p:nvSpPr>
          <p:cNvPr id="18" name="Shape 13"/>
          <p:cNvSpPr/>
          <p:nvPr/>
        </p:nvSpPr>
        <p:spPr>
          <a:xfrm>
            <a:off x="974884" y="5250894"/>
            <a:ext cx="12680513" cy="1102638"/>
          </a:xfrm>
          <a:prstGeom prst="roundRect">
            <a:avLst>
              <a:gd name="adj" fmla="val 7000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997744" y="5273754"/>
            <a:ext cx="735092" cy="1056918"/>
          </a:xfrm>
          <a:prstGeom prst="roundRect">
            <a:avLst>
              <a:gd name="adj" fmla="val 6768"/>
            </a:avLst>
          </a:prstGeom>
          <a:solidFill>
            <a:srgbClr val="182567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23605" y="5664279"/>
            <a:ext cx="275630" cy="27563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881664" y="5457468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Automated Reports</a:t>
            </a:r>
            <a:endParaRPr lang="en-US" sz="1800" dirty="0"/>
          </a:p>
        </p:txBody>
      </p:sp>
      <p:sp>
        <p:nvSpPr>
          <p:cNvPr id="22" name="Text 16"/>
          <p:cNvSpPr/>
          <p:nvPr/>
        </p:nvSpPr>
        <p:spPr>
          <a:xfrm>
            <a:off x="1881664" y="5833824"/>
            <a:ext cx="11567160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Generates rich, student-friendly review reports instantly and consistently.</a:t>
            </a:r>
            <a:endParaRPr lang="en-US" sz="1400" dirty="0"/>
          </a:p>
        </p:txBody>
      </p:sp>
      <p:sp>
        <p:nvSpPr>
          <p:cNvPr id="23" name="Shape 17"/>
          <p:cNvSpPr/>
          <p:nvPr/>
        </p:nvSpPr>
        <p:spPr>
          <a:xfrm>
            <a:off x="974884" y="6502360"/>
            <a:ext cx="12680513" cy="1102638"/>
          </a:xfrm>
          <a:prstGeom prst="roundRect">
            <a:avLst>
              <a:gd name="adj" fmla="val 7000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997744" y="6525220"/>
            <a:ext cx="735092" cy="1056918"/>
          </a:xfrm>
          <a:prstGeom prst="roundRect">
            <a:avLst>
              <a:gd name="adj" fmla="val 6768"/>
            </a:avLst>
          </a:prstGeom>
          <a:solidFill>
            <a:srgbClr val="182567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223605" y="6915745"/>
            <a:ext cx="275630" cy="27563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1881664" y="6708934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Student Interface</a:t>
            </a:r>
            <a:endParaRPr lang="en-US" sz="1800" dirty="0"/>
          </a:p>
        </p:txBody>
      </p:sp>
      <p:sp>
        <p:nvSpPr>
          <p:cNvPr id="27" name="Text 20"/>
          <p:cNvSpPr/>
          <p:nvPr/>
        </p:nvSpPr>
        <p:spPr>
          <a:xfrm>
            <a:off x="1881664" y="7085290"/>
            <a:ext cx="11567160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Clean, interactive, and fast UI designed for the modern learner.</a:t>
            </a:r>
            <a:endParaRPr lang="en-US" sz="14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05655A6-C027-8EA4-D39B-6FA9004B1D4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30038" y="7694293"/>
            <a:ext cx="1781424" cy="4495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41095" y="500777"/>
            <a:ext cx="5787866" cy="559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System Architecture Pipeline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1141095" y="1342311"/>
            <a:ext cx="12348091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Every student submission flows through a precisely engineered, multi-layer intelligence pipeline — from raw code to rich, actionable feedback.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095" y="1757243"/>
            <a:ext cx="12348091" cy="55565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01188" y="2016222"/>
            <a:ext cx="2160872" cy="333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Input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3001188" y="2445131"/>
            <a:ext cx="2160872" cy="477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Student code submission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48247" y="3501821"/>
            <a:ext cx="478628" cy="47862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138314" y="6183617"/>
            <a:ext cx="2172745" cy="333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Frontend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5138314" y="6612527"/>
            <a:ext cx="2172745" cy="477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interface and validation</a:t>
            </a: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85373" y="5247141"/>
            <a:ext cx="478627" cy="47862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251695" y="1974666"/>
            <a:ext cx="2160872" cy="333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Backend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7251695" y="2403576"/>
            <a:ext cx="2160872" cy="477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Server routing and jobs</a:t>
            </a:r>
            <a:endParaRPr lang="en-US" sz="16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34372" y="3454329"/>
            <a:ext cx="478628" cy="47862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388820" y="6303089"/>
            <a:ext cx="2160872" cy="333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Parser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9388820" y="6731998"/>
            <a:ext cx="2160872" cy="238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AST analysis engine</a:t>
            </a:r>
            <a:endParaRPr lang="en-US" sz="16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235879" y="5247141"/>
            <a:ext cx="478628" cy="478627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141095" y="7472601"/>
            <a:ext cx="12348091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architecture is modular, horizontally scalable, and designed for zero-latency feedback delivery — even under high concurrency loads.</a:t>
            </a:r>
            <a:endParaRPr lang="en-US" sz="14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C53B60D-4D25-E7ED-3856-9013E823C16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741349" y="7595056"/>
            <a:ext cx="1781424" cy="5953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7946" y="767715"/>
            <a:ext cx="6931343" cy="505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Live Platform Demo &amp; Key Capabilities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707946" y="1634133"/>
            <a:ext cx="13214509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AI-powered code review in action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" y="2003822"/>
            <a:ext cx="4752975" cy="311110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625608" y="2323505"/>
            <a:ext cx="2832378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⚡</a:t>
            </a: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Instant Code Analysis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625608" y="2819995"/>
            <a:ext cx="4304348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submit code and receive feedback instantly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625608" y="3612594"/>
            <a:ext cx="3267789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🧠</a:t>
            </a: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Intelligent Error Detection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9625608" y="4109085"/>
            <a:ext cx="4304348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Detects syntax, logic, and style issues automatically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9625608" y="4901684"/>
            <a:ext cx="3612356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📊</a:t>
            </a: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Quality Score &amp; Optimization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9625608" y="5398175"/>
            <a:ext cx="4304348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Generates code quality score and improved version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9625608" y="6190774"/>
            <a:ext cx="3504843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📁</a:t>
            </a: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Review Dashboard Tracking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625608" y="6687264"/>
            <a:ext cx="4304348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Stores review history for continuous improvement</a:t>
            </a:r>
            <a:endParaRPr lang="en-US" sz="15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D9C1DD9-177A-1392-56FE-B340EF7EE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0038" y="7548539"/>
            <a:ext cx="1781424" cy="5953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4C2DDD6-D027-403A-1AD0-841BCA52B3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6958" y="2003822"/>
            <a:ext cx="4491341" cy="311110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7FACED4-9E8F-4B71-3DB4-309D5DA68B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9628" y="5294797"/>
            <a:ext cx="4953000" cy="278493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566" y="1671757"/>
            <a:ext cx="7537252" cy="638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Error Analysis &amp; Detection Levels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5566" y="2810982"/>
            <a:ext cx="413029" cy="217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CFD0D8"/>
                </a:solidFill>
                <a:latin typeface="-apple-system, BlinkMacSystemFont, Segoe UI, Roboto, Helvetica Neue, Arial, sans-serif Black" pitchFamily="34" charset="0"/>
                <a:ea typeface="-apple-system, BlinkMacSystemFont, Segoe UI, Roboto, Helvetica Neue, Arial, sans-serif Black" pitchFamily="34" charset="-122"/>
                <a:cs typeface="-apple-system, BlinkMacSystemFont, Segoe UI, Roboto, Helvetica Neue, Arial, sans-serif Black" pitchFamily="34" charset="-120"/>
              </a:rPr>
              <a:t>25%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15566" y="3044836"/>
            <a:ext cx="941679" cy="133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700" dirty="0">
                <a:solidFill>
                  <a:srgbClr val="CFD0D8"/>
                </a:solidFill>
                <a:latin typeface="-apple-system, BlinkMacSystemFont, Segoe UI, Roboto, Helvetica Neue, Arial, sans-serif Medium" pitchFamily="34" charset="0"/>
                <a:ea typeface="-apple-system, BlinkMacSystemFont, Segoe UI, Roboto, Helvetica Neue, Arial, sans-serif Medium" pitchFamily="34" charset="-122"/>
                <a:cs typeface="-apple-system, BlinkMacSystemFont, Segoe UI, Roboto, Helvetica Neue, Arial, sans-serif Medium" pitchFamily="34" charset="-120"/>
              </a:rPr>
              <a:t>Total conversion rate </a:t>
            </a:r>
            <a:endParaRPr lang="en-US" sz="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66" y="3261594"/>
            <a:ext cx="6347460" cy="309021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72137" y="2771180"/>
            <a:ext cx="2656403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Multi-Level Intelligence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572137" y="3274695"/>
            <a:ext cx="6350318" cy="932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system classifies every issue across four severity tiers, ensuring students receive </a:t>
            </a: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prioritized, actionable guidance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not just a list of errors.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2137" y="4373047"/>
            <a:ext cx="6350318" cy="14367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Critical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Blocks execution entirely</a:t>
            </a:r>
            <a:endParaRPr lang="en-US" sz="160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Produces wrong outputs</a:t>
            </a:r>
            <a:endParaRPr lang="en-US" sz="160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Medium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Causes instability at runtime</a:t>
            </a:r>
            <a:endParaRPr lang="en-US" sz="160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Misses performance potential</a:t>
            </a:r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1275ED-FD30-2EB3-0E39-F8EAB1E13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0038" y="7548539"/>
            <a:ext cx="1781424" cy="59533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2100</TotalTime>
  <Words>612</Words>
  <Application>Microsoft Office PowerPoint</Application>
  <PresentationFormat>Custom</PresentationFormat>
  <Paragraphs>99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-apple-system, BlinkMacSystemFont, Segoe UI, Roboto, Helvetica Neue, Arial, sans-serif Black</vt:lpstr>
      <vt:lpstr>Roboto</vt:lpstr>
      <vt:lpstr>-apple-system, BlinkMacSystemFont, Segoe UI, Roboto, Helvetica Neue, Arial, sans-serif Medium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LUFFY</dc:creator>
  <cp:lastModifiedBy>SIBANSHA MISHRA</cp:lastModifiedBy>
  <cp:revision>2</cp:revision>
  <dcterms:created xsi:type="dcterms:W3CDTF">2026-02-22T13:37:55Z</dcterms:created>
  <dcterms:modified xsi:type="dcterms:W3CDTF">2026-02-26T15:49:12Z</dcterms:modified>
</cp:coreProperties>
</file>